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348" r:id="rId2"/>
    <p:sldId id="367" r:id="rId3"/>
    <p:sldId id="406" r:id="rId4"/>
    <p:sldId id="409" r:id="rId5"/>
    <p:sldId id="410" r:id="rId6"/>
    <p:sldId id="415" r:id="rId7"/>
    <p:sldId id="411" r:id="rId8"/>
    <p:sldId id="412" r:id="rId9"/>
    <p:sldId id="413" r:id="rId10"/>
    <p:sldId id="401" r:id="rId11"/>
    <p:sldId id="402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Noto Sans KR" panose="020B0200000000000000" pitchFamily="50" charset="-127"/>
      <p:regular r:id="rId15"/>
      <p:bold r:id="rId16"/>
    </p:embeddedFont>
    <p:embeddedFont>
      <p:font typeface="Noto Sans KR ExtraBold" panose="020B0200000000000000" pitchFamily="50" charset="-127"/>
      <p:bold r:id="rId17"/>
    </p:embeddedFont>
    <p:embeddedFont>
      <p:font typeface="Noto Sans KR SemiBold" panose="020B0200000000000000" pitchFamily="50" charset="-127"/>
      <p:bold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115"/>
    <a:srgbClr val="064D9F"/>
    <a:srgbClr val="172C51"/>
    <a:srgbClr val="FFFFFF"/>
    <a:srgbClr val="A91DA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6121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95732-792C-4A5A-A54D-7CE6A65CC49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38131-BF2B-41AA-BC20-BFD8BE4FF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04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DC831-68C4-9AB7-E58A-AFFC5EF63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C2E9BB-63BC-3DE1-62DB-FF7B16C3D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8C403A-EC39-2FF4-F385-9394FC897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34AAB-6435-66A6-2306-3296B18F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1A77C0-C97C-E08B-5C6E-54E78B16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51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8E6FA3-387D-6CDF-9450-4E67E4ED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AA116-2484-4F2A-1582-5836A59EC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E5B87-A7ED-E5DB-C6B3-94DE57722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67619-4F62-1807-A315-EA73387D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A238AC-EBE0-6F57-4B6A-13CBA246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5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1B037-FE56-16CE-0322-6B43798606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0D249D-E010-F81C-DCA9-7660256F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044EC-8001-D2D4-C493-8569CE4F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A4D43-96BC-5175-4AF9-9B3708E7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5B6AFD-E43C-E3B8-E790-AC3B82EB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69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FEBC6-5E16-2A69-D89B-6A5B80B9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9E913-9DD6-F3DA-AFE3-8E896A11E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41A8E-5B60-FD18-A553-E084BD44E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32D0CB-1878-4616-E652-60795DFD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07C8C-F2F3-A6C3-B68E-63D1FA5D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732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2EAF6-51EB-D4D5-9468-E18DC705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EFBE44-3B9C-7179-D04F-2C4C6B420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65C55-446D-A4E8-3E24-2C6FB425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DEB44-9C81-629B-B304-2ECE88D9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6D02AB-3317-32BE-86FD-3EAB151F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D004-829A-4068-79A8-99788DA0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E83F0-277A-DD0F-2AE5-ED9B5FAD6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5B688D-2DD5-1C73-6C8F-31486886C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13042A-D1F3-04A6-232F-5EFD4C57B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3F2879-A8E5-41CB-FD21-15219482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1B036C-4D52-6CA2-8A1C-29B195F7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63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3D0E-8ABC-56CF-A5A3-2C9D72F3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262857-8B64-BAE0-A367-0C4A5C738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A18F49-66CB-CF66-BEF0-7C9728014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F99CD8-A879-E588-F43E-875623303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800CEE-0663-3291-E16F-F1AB73A56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9B5A06-4E01-B121-6E3D-57DAC5EC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49C2888-1B39-4958-7151-C7E280A68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FA2131-926C-34D0-9C7C-B9452A8D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79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033A9-0CFE-66EB-8F85-CC2E6BFA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E7DDC1-20E7-5B16-B85E-314D0482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805528-126B-EB90-90CA-995C83BA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4D304A-16B5-DE7E-1CB4-156219F5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6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FD3B62-9A80-AD73-1A26-0E0BB7BF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9B9762-0599-4A0E-6BD1-8D7D2A2B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F655BB-1604-BB12-AD7E-2D88D48A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75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6722D-97A7-6D3F-FADB-ABB81165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0BC6B9-132A-3136-8290-E5560139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A3C2B0-6426-74A3-5C8E-B6C4535B7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C8B6D5-B19B-46A6-660A-2B66419A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0C6BFF-16EF-9922-4FDE-973C59A5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CC2F65-6F61-3F65-A004-6D40E3C7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9FAF4E-C70F-BA62-BD4F-8CF3352CD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FCC633-7468-CEB0-430A-0790AE936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B9ED53-032D-BCEC-D7EE-8C22DD9FA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620BBA-5F54-80CD-5762-67BDEC63B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50E629-94B4-F27C-7544-8B1AE0D8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41260-E3D1-F6C2-C817-E26EF742B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33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1129260-FB2F-F146-83C8-E7185195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AD501E-D36C-9670-0188-36FA055F0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E136A-7954-BEAD-5801-D21078ADA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7FE58-6F43-4CA2-A16C-AED5F2AF041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0F112F-E3B3-7FA4-B735-43B9DDB68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D5587-7AD9-8F89-E68D-2B33B20B3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C50D1-EA52-4591-87F2-9959F8E7FE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68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 descr="도표, 라인이(가) 표시된 사진&#10;&#10;자동 생성된 설명">
            <a:extLst>
              <a:ext uri="{FF2B5EF4-FFF2-40B4-BE49-F238E27FC236}">
                <a16:creationId xmlns:a16="http://schemas.microsoft.com/office/drawing/2014/main" id="{E393E34B-4B6E-6271-4C04-8FF5C65DE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28" y="2114203"/>
            <a:ext cx="4756245" cy="4123944"/>
          </a:xfrm>
          <a:prstGeom prst="rect">
            <a:avLst/>
          </a:prstGeom>
        </p:spPr>
      </p:pic>
      <p:pic>
        <p:nvPicPr>
          <p:cNvPr id="4" name="그림 3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DCF203D-2732-03E0-7804-6753B6D90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40F216-4498-77BC-73AE-B706DCE82DA4}"/>
              </a:ext>
            </a:extLst>
          </p:cNvPr>
          <p:cNvGrpSpPr/>
          <p:nvPr/>
        </p:nvGrpSpPr>
        <p:grpSpPr>
          <a:xfrm>
            <a:off x="7253159" y="2086937"/>
            <a:ext cx="2131261" cy="1040028"/>
            <a:chOff x="2018792" y="1307964"/>
            <a:chExt cx="2131261" cy="1040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55A592-E79A-84AB-D804-5EC32A6AB995}"/>
                </a:ext>
              </a:extLst>
            </p:cNvPr>
            <p:cNvSpPr txBox="1"/>
            <p:nvPr/>
          </p:nvSpPr>
          <p:spPr>
            <a:xfrm>
              <a:off x="2018792" y="1307964"/>
              <a:ext cx="2131261" cy="1040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1.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확장 칼만 필터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1 . 1 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칼만 필터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  <a:p>
              <a:pPr lvl="1" algn="just">
                <a:lnSpc>
                  <a:spcPct val="12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1 . 2 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확장 칼만 필터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 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88E992-0BEF-2905-DD25-E0B6851C8B79}"/>
                </a:ext>
              </a:extLst>
            </p:cNvPr>
            <p:cNvGrpSpPr/>
            <p:nvPr/>
          </p:nvGrpSpPr>
          <p:grpSpPr>
            <a:xfrm>
              <a:off x="2104753" y="1678569"/>
              <a:ext cx="1865586" cy="0"/>
              <a:chOff x="229711" y="673634"/>
              <a:chExt cx="1865586" cy="0"/>
            </a:xfrm>
          </p:grpSpPr>
          <p:sp>
            <p:nvSpPr>
              <p:cNvPr id="9" name="Line 2">
                <a:extLst>
                  <a:ext uri="{FF2B5EF4-FFF2-40B4-BE49-F238E27FC236}">
                    <a16:creationId xmlns:a16="http://schemas.microsoft.com/office/drawing/2014/main" id="{B47591DB-6F21-3B86-6BFD-1AB3780B30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2" y="673634"/>
                <a:ext cx="1865585" cy="0"/>
              </a:xfrm>
              <a:prstGeom prst="line">
                <a:avLst/>
              </a:prstGeom>
              <a:noFill/>
              <a:ln w="444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10" name="Line 2">
                <a:extLst>
                  <a:ext uri="{FF2B5EF4-FFF2-40B4-BE49-F238E27FC236}">
                    <a16:creationId xmlns:a16="http://schemas.microsoft.com/office/drawing/2014/main" id="{5B3B5992-64F3-1DA9-2F4D-2945B7ABC1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1" y="673634"/>
                <a:ext cx="1222105" cy="0"/>
              </a:xfrm>
              <a:prstGeom prst="line">
                <a:avLst/>
              </a:prstGeom>
              <a:noFill/>
              <a:ln w="44450">
                <a:solidFill>
                  <a:srgbClr val="064D9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11DC61-93CA-73BB-01FC-92AC5FEB1654}"/>
              </a:ext>
            </a:extLst>
          </p:cNvPr>
          <p:cNvGrpSpPr/>
          <p:nvPr/>
        </p:nvGrpSpPr>
        <p:grpSpPr>
          <a:xfrm>
            <a:off x="7264606" y="3650858"/>
            <a:ext cx="2108369" cy="726096"/>
            <a:chOff x="3403984" y="2591582"/>
            <a:chExt cx="2108369" cy="7260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B67E28-4D13-0EE2-0849-71E4C99E7CD1}"/>
                </a:ext>
              </a:extLst>
            </p:cNvPr>
            <p:cNvSpPr txBox="1"/>
            <p:nvPr/>
          </p:nvSpPr>
          <p:spPr>
            <a:xfrm>
              <a:off x="3403984" y="2591582"/>
              <a:ext cx="2108369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2. 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미사일 </a:t>
              </a:r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SEEKER</a:t>
              </a: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2 . 1 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관측 값 데이터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28012A-2818-A387-4558-AD16F63547F8}"/>
                </a:ext>
              </a:extLst>
            </p:cNvPr>
            <p:cNvGrpSpPr/>
            <p:nvPr/>
          </p:nvGrpSpPr>
          <p:grpSpPr>
            <a:xfrm>
              <a:off x="3480888" y="2955101"/>
              <a:ext cx="1883901" cy="0"/>
              <a:chOff x="229711" y="673634"/>
              <a:chExt cx="1883901" cy="0"/>
            </a:xfrm>
          </p:grpSpPr>
          <p:sp>
            <p:nvSpPr>
              <p:cNvPr id="18" name="Line 2">
                <a:extLst>
                  <a:ext uri="{FF2B5EF4-FFF2-40B4-BE49-F238E27FC236}">
                    <a16:creationId xmlns:a16="http://schemas.microsoft.com/office/drawing/2014/main" id="{37E1C462-AA6E-0A8E-DEA1-7F8BF9A24B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2" y="673634"/>
                <a:ext cx="1883900" cy="0"/>
              </a:xfrm>
              <a:prstGeom prst="line">
                <a:avLst/>
              </a:prstGeom>
              <a:noFill/>
              <a:ln w="444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9" name="Line 2">
                <a:extLst>
                  <a:ext uri="{FF2B5EF4-FFF2-40B4-BE49-F238E27FC236}">
                    <a16:creationId xmlns:a16="http://schemas.microsoft.com/office/drawing/2014/main" id="{BEFB48DE-114A-4FE4-A980-DB782ED24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1" y="673634"/>
                <a:ext cx="1222105" cy="0"/>
              </a:xfrm>
              <a:prstGeom prst="line">
                <a:avLst/>
              </a:prstGeom>
              <a:noFill/>
              <a:ln w="44450">
                <a:solidFill>
                  <a:srgbClr val="064D9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50EEDF-0CFC-2B0C-0282-7B20384E93E5}"/>
              </a:ext>
            </a:extLst>
          </p:cNvPr>
          <p:cNvGrpSpPr/>
          <p:nvPr/>
        </p:nvGrpSpPr>
        <p:grpSpPr>
          <a:xfrm>
            <a:off x="7264606" y="4900847"/>
            <a:ext cx="2355644" cy="1335494"/>
            <a:chOff x="5400205" y="3798944"/>
            <a:chExt cx="2355644" cy="133549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7056B6-A2C9-19B6-46B8-438789C848E0}"/>
                </a:ext>
              </a:extLst>
            </p:cNvPr>
            <p:cNvSpPr txBox="1"/>
            <p:nvPr/>
          </p:nvSpPr>
          <p:spPr>
            <a:xfrm>
              <a:off x="5400205" y="3798944"/>
              <a:ext cx="2355644" cy="1335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성능 향상 방안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3 . 1 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매개변수 선정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  <a:p>
              <a:pPr lvl="1" algn="just">
                <a:lnSpc>
                  <a:spcPct val="12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3 . 2 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IMM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필터</a:t>
              </a:r>
              <a:endParaRPr lang="en-US" altLang="ko-KR" sz="1600" spc="-150" dirty="0">
                <a:solidFill>
                  <a:prstClr val="black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 algn="just">
                <a:lnSpc>
                  <a:spcPct val="12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3 . 3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AI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사용 오차 보상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 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CD6C749-0D82-0893-47EC-5B5AD59072AD}"/>
                </a:ext>
              </a:extLst>
            </p:cNvPr>
            <p:cNvGrpSpPr/>
            <p:nvPr/>
          </p:nvGrpSpPr>
          <p:grpSpPr>
            <a:xfrm>
              <a:off x="5486889" y="4162463"/>
              <a:ext cx="1874121" cy="0"/>
              <a:chOff x="229710" y="673634"/>
              <a:chExt cx="1874121" cy="0"/>
            </a:xfrm>
          </p:grpSpPr>
          <p:sp>
            <p:nvSpPr>
              <p:cNvPr id="24" name="Line 2">
                <a:extLst>
                  <a:ext uri="{FF2B5EF4-FFF2-40B4-BE49-F238E27FC236}">
                    <a16:creationId xmlns:a16="http://schemas.microsoft.com/office/drawing/2014/main" id="{3A84B42D-C37D-4728-42E0-AF44D3CA7A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0" y="673634"/>
                <a:ext cx="1874121" cy="0"/>
              </a:xfrm>
              <a:prstGeom prst="line">
                <a:avLst/>
              </a:prstGeom>
              <a:noFill/>
              <a:ln w="44450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Line 2">
                <a:extLst>
                  <a:ext uri="{FF2B5EF4-FFF2-40B4-BE49-F238E27FC236}">
                    <a16:creationId xmlns:a16="http://schemas.microsoft.com/office/drawing/2014/main" id="{451CFBDF-8846-562B-EF9E-3EBA18ED30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9711" y="673634"/>
                <a:ext cx="1222105" cy="0"/>
              </a:xfrm>
              <a:prstGeom prst="line">
                <a:avLst/>
              </a:prstGeom>
              <a:noFill/>
              <a:ln w="44450">
                <a:solidFill>
                  <a:srgbClr val="064D9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83A23BF-6FC2-649C-EED3-1E8BFCFD2E4A}"/>
              </a:ext>
            </a:extLst>
          </p:cNvPr>
          <p:cNvGrpSpPr/>
          <p:nvPr/>
        </p:nvGrpSpPr>
        <p:grpSpPr>
          <a:xfrm>
            <a:off x="1554428" y="1117899"/>
            <a:ext cx="8884468" cy="543123"/>
            <a:chOff x="1653766" y="1070722"/>
            <a:chExt cx="8884468" cy="543123"/>
          </a:xfrm>
        </p:grpSpPr>
        <p:sp>
          <p:nvSpPr>
            <p:cNvPr id="14" name="Line 2"/>
            <p:cNvSpPr>
              <a:spLocks noChangeShapeType="1"/>
            </p:cNvSpPr>
            <p:nvPr/>
          </p:nvSpPr>
          <p:spPr bwMode="auto">
            <a:xfrm>
              <a:off x="1653766" y="1613845"/>
              <a:ext cx="8884468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2567608" y="1070722"/>
              <a:ext cx="7056784" cy="42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>
              <a:lvl1pPr eaLnBrk="0" hangingPunct="0"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1pPr>
              <a:lvl2pPr marL="742950" indent="-285750" eaLnBrk="0" hangingPunct="0"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2pPr>
              <a:lvl3pPr marL="1143000" indent="-228600" eaLnBrk="0" hangingPunct="0"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3pPr>
              <a:lvl4pPr marL="1600200" indent="-228600" eaLnBrk="0" hangingPunct="0"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4pPr>
              <a:lvl5pPr marL="2057400" indent="-228600" eaLnBrk="0" hangingPunct="0"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200">
                  <a:solidFill>
                    <a:schemeClr val="bg1"/>
                  </a:solidFill>
                  <a:latin typeface="Arial Black" pitchFamily="34" charset="0"/>
                  <a:ea typeface="굴림체" pitchFamily="49" charset="-127"/>
                </a:defRPr>
              </a:lvl9pPr>
            </a:lstStyle>
            <a:p>
              <a:pPr algn="ctr" eaLnBrk="1" hangingPunct="1">
                <a:lnSpc>
                  <a:spcPts val="3600"/>
                </a:lnSpc>
                <a:defRPr/>
              </a:pPr>
              <a:r>
                <a:rPr lang="ko-KR" altLang="en-US" sz="2400" dirty="0">
                  <a:solidFill>
                    <a:schemeClr val="tx1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미사일 </a:t>
              </a:r>
              <a:r>
                <a:rPr lang="en-US" altLang="ko-KR" sz="2400" dirty="0">
                  <a:solidFill>
                    <a:schemeClr val="tx1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SEEKR </a:t>
              </a:r>
              <a:r>
                <a:rPr lang="ko-KR" altLang="en-US" sz="2400" dirty="0">
                  <a:solidFill>
                    <a:schemeClr val="tx1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</a:rPr>
                <a:t>확장 칼만 필터 추정 성능 향상</a:t>
              </a:r>
              <a:endParaRPr lang="en-US" altLang="ko-KR" sz="24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endParaRPr>
            </a:p>
          </p:txBody>
        </p:sp>
        <p:sp>
          <p:nvSpPr>
            <p:cNvPr id="87" name="Line 2">
              <a:extLst>
                <a:ext uri="{FF2B5EF4-FFF2-40B4-BE49-F238E27FC236}">
                  <a16:creationId xmlns:a16="http://schemas.microsoft.com/office/drawing/2014/main" id="{F9D5DB53-DCBD-FAD2-74F4-3A1A6F7391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3766" y="1613845"/>
              <a:ext cx="3035192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66189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77F282-5763-5E7C-DB53-07F0DCB18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9" y="6509367"/>
            <a:ext cx="1899923" cy="273651"/>
          </a:xfrm>
          <a:prstGeom prst="rect">
            <a:avLst/>
          </a:prstGeom>
        </p:spPr>
      </p:pic>
      <p:pic>
        <p:nvPicPr>
          <p:cNvPr id="8" name="그림 7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B6B6671-8FA5-7C6C-97AF-1B0FF0ED9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99FAE-A2CF-40DA-DB8B-F7EFE2EA15B9}"/>
              </a:ext>
            </a:extLst>
          </p:cNvPr>
          <p:cNvSpPr txBox="1"/>
          <p:nvPr/>
        </p:nvSpPr>
        <p:spPr>
          <a:xfrm>
            <a:off x="4507445" y="2953548"/>
            <a:ext cx="31771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sz="4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515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77F282-5763-5E7C-DB53-07F0DCB18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9" y="6509367"/>
            <a:ext cx="1899923" cy="273651"/>
          </a:xfrm>
          <a:prstGeom prst="rect">
            <a:avLst/>
          </a:prstGeom>
        </p:spPr>
      </p:pic>
      <p:pic>
        <p:nvPicPr>
          <p:cNvPr id="8" name="그림 7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FB6B6671-8FA5-7C6C-97AF-1B0FF0ED9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B6A4145-70DA-DC6F-4134-25767FA1ED3F}"/>
              </a:ext>
            </a:extLst>
          </p:cNvPr>
          <p:cNvGrpSpPr/>
          <p:nvPr/>
        </p:nvGrpSpPr>
        <p:grpSpPr>
          <a:xfrm>
            <a:off x="4075811" y="2565733"/>
            <a:ext cx="4040377" cy="1726534"/>
            <a:chOff x="3838670" y="2565733"/>
            <a:chExt cx="4040377" cy="17265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F99FAE-A2CF-40DA-DB8B-F7EFE2EA15B9}"/>
                </a:ext>
              </a:extLst>
            </p:cNvPr>
            <p:cNvSpPr txBox="1"/>
            <p:nvPr/>
          </p:nvSpPr>
          <p:spPr>
            <a:xfrm>
              <a:off x="4701937" y="2953548"/>
              <a:ext cx="317711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4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Q &amp; A</a:t>
              </a:r>
            </a:p>
          </p:txBody>
        </p:sp>
        <p:pic>
          <p:nvPicPr>
            <p:cNvPr id="7" name="그림 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A5FFF4ED-F2B0-B21F-3EDF-B3C08935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8670" y="2565733"/>
              <a:ext cx="1726534" cy="1726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082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1960513" cy="726096"/>
            <a:chOff x="147687" y="142822"/>
            <a:chExt cx="196051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196051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1.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확장 칼만 필터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1 . 1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칼만 필터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C5B7CE1-D271-EEE1-7B1D-1FF7C4A08E3C}"/>
              </a:ext>
            </a:extLst>
          </p:cNvPr>
          <p:cNvSpPr txBox="1"/>
          <p:nvPr/>
        </p:nvSpPr>
        <p:spPr>
          <a:xfrm>
            <a:off x="1398226" y="4305470"/>
            <a:ext cx="8236667" cy="157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센서로부터의 관측치와 선형 시스템 모델의 예측치를 통한 최적 상태 추정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센서의 관측치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에는 노이즈가 포함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선형 시스템 모델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 통한 예측에도 오차가 존재</a:t>
            </a:r>
            <a:endParaRPr lang="en-US" altLang="ko-KR" sz="16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관측치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선형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모델의 예측치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조합함으로써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보다 정확한 상태를 추정한다</a:t>
            </a:r>
            <a:r>
              <a:rPr lang="en-US" altLang="ko-KR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BD7D2-AABA-BCDA-387E-DC8C91121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21"/>
          <a:stretch/>
        </p:blipFill>
        <p:spPr>
          <a:xfrm>
            <a:off x="1068830" y="1335280"/>
            <a:ext cx="5564777" cy="284278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99B67767-02A1-F277-ABDB-C08C1357774F}"/>
              </a:ext>
            </a:extLst>
          </p:cNvPr>
          <p:cNvGrpSpPr/>
          <p:nvPr/>
        </p:nvGrpSpPr>
        <p:grpSpPr>
          <a:xfrm>
            <a:off x="6815099" y="2169316"/>
            <a:ext cx="4942705" cy="2931807"/>
            <a:chOff x="6974849" y="2409447"/>
            <a:chExt cx="4942705" cy="293180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A4E2D6-E6F9-A1A6-7315-BF9B688FC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849" y="2778779"/>
              <a:ext cx="2010056" cy="73352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9B275F-C0D3-0FEF-84CF-B944C70D2E74}"/>
                </a:ext>
              </a:extLst>
            </p:cNvPr>
            <p:cNvSpPr txBox="1"/>
            <p:nvPr/>
          </p:nvSpPr>
          <p:spPr>
            <a:xfrm>
              <a:off x="6974849" y="2409447"/>
              <a:ext cx="2346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등속도 운동 방정식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9CA0E3-4E42-8C4F-B189-B021CF03C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94644" y="2806226"/>
              <a:ext cx="924054" cy="5906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25911FE-82C5-00FC-2DC2-E5FF17F8B854}"/>
                </a:ext>
              </a:extLst>
            </p:cNvPr>
            <p:cNvSpPr txBox="1"/>
            <p:nvPr/>
          </p:nvSpPr>
          <p:spPr>
            <a:xfrm>
              <a:off x="9800654" y="2409447"/>
              <a:ext cx="211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물체의 상태 정의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F9D8CC8-A579-7447-4581-87D7B4864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0236" y="4855411"/>
              <a:ext cx="1571844" cy="48584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F1364F-C722-5452-6A53-0EA369303541}"/>
                </a:ext>
              </a:extLst>
            </p:cNvPr>
            <p:cNvSpPr txBox="1"/>
            <p:nvPr/>
          </p:nvSpPr>
          <p:spPr>
            <a:xfrm>
              <a:off x="9112027" y="4410382"/>
              <a:ext cx="2468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선형 시스템 모델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674E7CA-EF68-5B09-5BD1-95DAB63F36C1}"/>
                </a:ext>
              </a:extLst>
            </p:cNvPr>
            <p:cNvCxnSpPr>
              <a:cxnSpLocks/>
            </p:cNvCxnSpPr>
            <p:nvPr/>
          </p:nvCxnSpPr>
          <p:spPr>
            <a:xfrm>
              <a:off x="8698543" y="3542801"/>
              <a:ext cx="531693" cy="62882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BB2D0A0-94A6-7283-50FC-9D1F15D895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671" y="3464040"/>
              <a:ext cx="0" cy="70758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24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1960513" cy="726096"/>
            <a:chOff x="147687" y="142822"/>
            <a:chExt cx="196051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196051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1.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확장 칼만 필터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1 . 1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칼만 필터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FBACF97-DDA8-FC7F-C9E0-9CC26A8D9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697" y="1239523"/>
            <a:ext cx="3983191" cy="396613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CB4180C-943C-6665-919B-6B82C383A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9811" y="1678299"/>
            <a:ext cx="4749492" cy="35273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797FDC0-67DE-7BBE-D7AA-5AA8ABBE20D1}"/>
              </a:ext>
            </a:extLst>
          </p:cNvPr>
          <p:cNvSpPr txBox="1"/>
          <p:nvPr/>
        </p:nvSpPr>
        <p:spPr>
          <a:xfrm>
            <a:off x="1472697" y="5452055"/>
            <a:ext cx="5372164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가우시안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분포를 </a:t>
            </a: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선형 모델의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입력으로 주면 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가우시안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분포가 출력된다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D2F288-D693-0F91-9553-4FAD035AFED2}"/>
              </a:ext>
            </a:extLst>
          </p:cNvPr>
          <p:cNvSpPr txBox="1"/>
          <p:nvPr/>
        </p:nvSpPr>
        <p:spPr>
          <a:xfrm>
            <a:off x="6730561" y="5452055"/>
            <a:ext cx="4257926" cy="700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비선형 모델의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경우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가우시안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분포를 입력으로 주면</a:t>
            </a:r>
            <a:endParaRPr lang="en-US" altLang="ko-KR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결과는 </a:t>
            </a:r>
            <a:r>
              <a:rPr lang="ko-KR" altLang="en-US" sz="14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가우시안</a:t>
            </a:r>
            <a:r>
              <a:rPr lang="ko-KR" altLang="en-US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분포가 아니게 된다</a:t>
            </a:r>
            <a:r>
              <a:rPr lang="en-US" altLang="ko-KR" sz="1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63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115453" cy="726096"/>
            <a:chOff x="147687" y="142822"/>
            <a:chExt cx="211545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11545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1.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 확장 칼만 필터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1 . 2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확장 칼만 필터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AC861D-0B17-6784-E468-4E903DF06CA5}"/>
              </a:ext>
            </a:extLst>
          </p:cNvPr>
          <p:cNvSpPr txBox="1"/>
          <p:nvPr/>
        </p:nvSpPr>
        <p:spPr>
          <a:xfrm>
            <a:off x="5608617" y="2628625"/>
            <a:ext cx="6453987" cy="212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비선형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모델을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사용하기 위해 선형 모델로 근사하여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칼만 필터 알고리즘을 적용하는 것이 확장 칼만 필터이다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Jacobian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행렬을 사용해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 테일러 급수로 선형화 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때문에 비선형성이 큰 모델의 경우 </a:t>
            </a:r>
            <a:r>
              <a:rPr lang="ko-KR" altLang="en-US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선형화 오차가 증가한다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58BC4-B229-0382-E08E-BE81425C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64" y="1640013"/>
            <a:ext cx="4421011" cy="40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1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115453" cy="726096"/>
            <a:chOff x="147687" y="142822"/>
            <a:chExt cx="211545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11545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2.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미사일 </a:t>
              </a:r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SEEKER</a:t>
              </a:r>
            </a:p>
            <a:p>
              <a:pPr lvl="1" algn="just">
                <a:lnSpc>
                  <a:spcPct val="150000"/>
                </a:lnSpc>
                <a:defRPr/>
              </a:pPr>
              <a:r>
                <a:rPr lang="en-US" altLang="ko-KR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 . 1 </a:t>
              </a:r>
              <a:r>
                <a:rPr kumimoji="0" lang="ko-KR" altLang="en-US" sz="16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관측값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 데이터 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C861D-0B17-6784-E468-4E903DF06CA5}"/>
                  </a:ext>
                </a:extLst>
              </p:cNvPr>
              <p:cNvSpPr txBox="1"/>
              <p:nvPr/>
            </p:nvSpPr>
            <p:spPr>
              <a:xfrm>
                <a:off x="4965529" y="1797032"/>
                <a:ext cx="4611873" cy="288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Strapdown seeker </a:t>
                </a:r>
                <a:r>
                  <a:rPr lang="ko-KR" altLang="en-US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곽측 행렬</a:t>
                </a:r>
                <a:endPara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  <a:ea typeface="Noto Sans KR" panose="020B02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Noto Sans KR" panose="020B0200000000000000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Noto Sans KR" panose="020B0200000000000000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Noto Sans KR" panose="020B0200000000000000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Noto Sans KR" panose="020B0200000000000000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Noto Sans KR" panose="020B0200000000000000" pitchFamily="50" charset="-127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Noto Sans KR" panose="020B0200000000000000" pitchFamily="50" charset="-127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  <m:t>𝑅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Noto Sans KR" panose="020B0200000000000000" pitchFamily="50" charset="-127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+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Noto Sans KR" panose="020B0200000000000000" pitchFamily="50" charset="-127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  <m:t>𝑅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altLang="ko-KR" i="1">
                                                            <a:latin typeface="Cambria Math" panose="02040503050406030204" pitchFamily="18" charset="0"/>
                                                            <a:ea typeface="Noto Sans KR" panose="020B0200000000000000" pitchFamily="50" charset="-127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sup>
                                                    <m:r>
                                                      <a:rPr lang="en-US" altLang="ko-KR" i="1">
                                                        <a:latin typeface="Cambria Math" panose="02040503050406030204" pitchFamily="18" charset="0"/>
                                                        <a:ea typeface="Noto Sans KR" panose="020B0200000000000000" pitchFamily="50" charset="-127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  <a:ea typeface="Noto Sans KR" panose="020B0200000000000000" pitchFamily="50" charset="-127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  <a:ea typeface="Noto Sans KR" panose="020B0200000000000000" pitchFamily="50" charset="-127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AC861D-0B17-6784-E468-4E903DF06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29" y="1797032"/>
                <a:ext cx="4611873" cy="2885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5078B10-28DB-568F-ED84-6F9A6D75A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61" y="1519400"/>
            <a:ext cx="3879472" cy="2617419"/>
          </a:xfrm>
          <a:prstGeom prst="rect">
            <a:avLst/>
          </a:prstGeom>
          <a:solidFill>
            <a:srgbClr val="9BB115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0B94F6-064A-DB58-F6B5-D67DD70BBAF3}"/>
                  </a:ext>
                </a:extLst>
              </p:cNvPr>
              <p:cNvSpPr txBox="1"/>
              <p:nvPr/>
            </p:nvSpPr>
            <p:spPr>
              <a:xfrm>
                <a:off x="8886825" y="1885218"/>
                <a:ext cx="2065978" cy="253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 State vector </a:t>
                </a:r>
              </a:p>
              <a:p>
                <a:pPr algn="ctr"/>
                <a:endPara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:endPara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Noto Sans KR" panose="020B0200000000000000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Noto Sans KR" panose="020B0200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Noto Sans KR" panose="020B0200000000000000" pitchFamily="50" charset="-127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Noto Sans KR" panose="020B0200000000000000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Noto Sans KR" panose="020B0200000000000000" pitchFamily="50" charset="-127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Noto Sans KR" panose="020B0200000000000000" pitchFamily="50" charset="-127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Noto Sans KR" panose="020B0200000000000000" pitchFamily="50" charset="-127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Noto Sans KR" panose="020B0200000000000000" pitchFamily="50" charset="-127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  <a:ea typeface="Noto Sans KR" panose="020B0200000000000000" pitchFamily="50" charset="-127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  <a:ea typeface="Noto Sans KR" panose="020B0200000000000000" pitchFamily="50" charset="-127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dirty="0"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0B94F6-064A-DB58-F6B5-D67DD70BB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825" y="1885218"/>
                <a:ext cx="2065978" cy="2533707"/>
              </a:xfrm>
              <a:prstGeom prst="rect">
                <a:avLst/>
              </a:prstGeom>
              <a:blipFill>
                <a:blip r:embed="rId5"/>
                <a:stretch>
                  <a:fillRect t="-12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화살표: U자형 8">
            <a:extLst>
              <a:ext uri="{FF2B5EF4-FFF2-40B4-BE49-F238E27FC236}">
                <a16:creationId xmlns:a16="http://schemas.microsoft.com/office/drawing/2014/main" id="{962EED50-2B8B-A132-A177-4BDC9ADA097E}"/>
              </a:ext>
            </a:extLst>
          </p:cNvPr>
          <p:cNvSpPr/>
          <p:nvPr/>
        </p:nvSpPr>
        <p:spPr>
          <a:xfrm rot="10800000" flipH="1">
            <a:off x="5934077" y="4331892"/>
            <a:ext cx="4448174" cy="971550"/>
          </a:xfrm>
          <a:prstGeom prst="uturnArrow">
            <a:avLst>
              <a:gd name="adj1" fmla="val 9314"/>
              <a:gd name="adj2" fmla="val 22058"/>
              <a:gd name="adj3" fmla="val 16177"/>
              <a:gd name="adj4" fmla="val 43750"/>
              <a:gd name="adj5" fmla="val 71078"/>
            </a:avLst>
          </a:prstGeom>
          <a:solidFill>
            <a:srgbClr val="9BB115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49CEAD-E3B8-77B3-BCFA-23DAFFF908AC}"/>
              </a:ext>
            </a:extLst>
          </p:cNvPr>
          <p:cNvSpPr txBox="1"/>
          <p:nvPr/>
        </p:nvSpPr>
        <p:spPr>
          <a:xfrm>
            <a:off x="7402764" y="5434358"/>
            <a:ext cx="1847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선형화 오차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84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115453" cy="400110"/>
            <a:chOff x="147687" y="142822"/>
            <a:chExt cx="2115453" cy="4001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115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성능 향상 방안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B11F3A-EF20-682E-7048-5990ECD7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273" y="3998201"/>
            <a:ext cx="6039693" cy="1752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27052A-6BF1-E417-18C2-9F0AA860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273" y="2438448"/>
            <a:ext cx="5487166" cy="1267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59883E-9CAC-AA77-39AA-C0CFF9B06C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24" b="14179"/>
          <a:stretch/>
        </p:blipFill>
        <p:spPr>
          <a:xfrm>
            <a:off x="5941273" y="1095346"/>
            <a:ext cx="5258534" cy="10503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D41D7D2-A190-0AEC-B4E1-8328EA5F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30" y="4668761"/>
            <a:ext cx="4896533" cy="952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D708AF8-CAEF-CCB9-72DF-7F5DCEB4A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82" y="3054134"/>
            <a:ext cx="5039428" cy="1124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68D1A8-767F-6E08-CFD8-27FF498BDC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834" y="1049601"/>
            <a:ext cx="4988329" cy="1531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34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115453" cy="726096"/>
            <a:chOff x="147687" y="142822"/>
            <a:chExt cx="211545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11545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성능 향상 방안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3 . 1 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매개변수 선정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F8648E-6FAA-C103-DA9B-B62141785BEC}"/>
                  </a:ext>
                </a:extLst>
              </p:cNvPr>
              <p:cNvSpPr txBox="1"/>
              <p:nvPr/>
            </p:nvSpPr>
            <p:spPr>
              <a:xfrm>
                <a:off x="6397455" y="1233897"/>
                <a:ext cx="39162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kern="100" spc="-4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바탕체" panose="02030609000101010101" pitchFamily="17" charset="-127"/>
                  </a:rPr>
                  <a:t>Process noise</a:t>
                </a:r>
                <a:r>
                  <a:rPr lang="en-US" altLang="ko-KR" sz="1800" kern="100" spc="-40" dirty="0">
                    <a:effectLst/>
                    <a:latin typeface="Times New Roman" panose="02020603050405020304" pitchFamily="18" charset="0"/>
                    <a:ea typeface="바탕체" panose="02030609000101010101" pitchFamily="17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 spc="-4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 ~ </m:t>
                    </m:r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ko-KR" altLang="ko-KR" sz="1800" i="1" spc="-4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0, </m:t>
                        </m:r>
                        <m:sSub>
                          <m:sSubPr>
                            <m:ctrlPr>
                              <a:rPr lang="ko-KR" altLang="ko-KR" sz="1800" i="1" spc="-4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algn="ctr"/>
                <a:r>
                  <a:rPr lang="en-US" altLang="ko-KR" sz="1800" kern="100" spc="-40" dirty="0">
                    <a:solidFill>
                      <a:schemeClr val="accent2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  <a:ea typeface="바탕체" panose="02030609000101010101" pitchFamily="17" charset="-127"/>
                  </a:rPr>
                  <a:t>Measurement noise</a:t>
                </a:r>
                <a:r>
                  <a:rPr lang="en-US" altLang="ko-KR" sz="1800" kern="100" spc="-40" dirty="0">
                    <a:effectLst/>
                    <a:latin typeface="Times New Roman" panose="02020603050405020304" pitchFamily="18" charset="0"/>
                    <a:ea typeface="바탕체" panose="02030609000101010101" pitchFamily="17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 spc="-4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 ~ </m:t>
                    </m:r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(0, </m:t>
                    </m:r>
                    <m:sSub>
                      <m:sSubPr>
                        <m:ctrlPr>
                          <a:rPr lang="ko-KR" altLang="ko-KR" sz="1800" i="1" spc="-4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800" i="1" kern="100" spc="-40">
                        <a:effectLst/>
                        <a:latin typeface="Cambria Math" panose="02040503050406030204" pitchFamily="18" charset="0"/>
                        <a:ea typeface="바탕체" panose="02030609000101010101" pitchFamily="17" charset="-127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F8648E-6FAA-C103-DA9B-B62141785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455" y="1233897"/>
                <a:ext cx="391622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D2476426-E4B3-D4F5-A811-371512938C56}"/>
              </a:ext>
            </a:extLst>
          </p:cNvPr>
          <p:cNvGrpSpPr/>
          <p:nvPr/>
        </p:nvGrpSpPr>
        <p:grpSpPr>
          <a:xfrm>
            <a:off x="1362833" y="1194529"/>
            <a:ext cx="5324814" cy="3383938"/>
            <a:chOff x="643080" y="1797206"/>
            <a:chExt cx="6406610" cy="398106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C69D967-F484-6338-C178-B9E175495E23}"/>
                </a:ext>
              </a:extLst>
            </p:cNvPr>
            <p:cNvGrpSpPr/>
            <p:nvPr/>
          </p:nvGrpSpPr>
          <p:grpSpPr>
            <a:xfrm>
              <a:off x="643080" y="1797206"/>
              <a:ext cx="5817688" cy="3981061"/>
              <a:chOff x="2943500" y="1673381"/>
              <a:chExt cx="5817688" cy="39810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FAF3EDF-B1B3-2C94-2926-A28DC0C3B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106" b="4021"/>
              <a:stretch/>
            </p:blipFill>
            <p:spPr>
              <a:xfrm>
                <a:off x="3313612" y="2811655"/>
                <a:ext cx="5447576" cy="284278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5F10FBF-EFAA-17F7-C5F0-F41AE997E229}"/>
                      </a:ext>
                    </a:extLst>
                  </p:cNvPr>
                  <p:cNvSpPr txBox="1"/>
                  <p:nvPr/>
                </p:nvSpPr>
                <p:spPr>
                  <a:xfrm>
                    <a:off x="3125645" y="1673381"/>
                    <a:ext cx="2794000" cy="8092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95250" indent="114300" algn="ctr" latinLnBrk="1">
                      <a:lnSpc>
                        <a:spcPct val="115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ko-KR" altLang="ko-KR" sz="1800" i="1" kern="100" spc="-4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𝑘</m:t>
                              </m:r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800" i="1" kern="100" spc="-40">
                              <a:effectLst/>
                              <a:latin typeface="Cambria Math" panose="02040503050406030204" pitchFamily="18" charset="0"/>
                              <a:ea typeface="바탕체" panose="02030609000101010101" pitchFamily="17" charset="-127"/>
                            </a:rPr>
                            <m:t>= </m:t>
                          </m:r>
                          <m:r>
                            <a:rPr lang="en-US" altLang="ko-KR" sz="1800" i="1" kern="100" spc="-40">
                              <a:effectLst/>
                              <a:latin typeface="Cambria Math" panose="02040503050406030204" pitchFamily="18" charset="0"/>
                              <a:ea typeface="바탕체" panose="02030609000101010101" pitchFamily="17" charset="-127"/>
                            </a:rPr>
                            <m:t>𝐴</m:t>
                          </m:r>
                          <m:sSub>
                            <m:sSubPr>
                              <m:ctrlPr>
                                <a:rPr lang="ko-KR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800" i="1" kern="100" spc="-40">
                              <a:effectLst/>
                              <a:latin typeface="Cambria Math" panose="02040503050406030204" pitchFamily="18" charset="0"/>
                              <a:ea typeface="바탕체" panose="02030609000101010101" pitchFamily="17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8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ko-KR" sz="2000" kern="100" dirty="0">
                      <a:effectLst/>
                      <a:latin typeface="Times New Roman" panose="02020603050405020304" pitchFamily="18" charset="0"/>
                      <a:ea typeface="바탕체" panose="02030609000101010101" pitchFamily="17" charset="-127"/>
                    </a:endParaRPr>
                  </a:p>
                  <a:p>
                    <a:r>
                      <a:rPr lang="en-US" altLang="ko-KR" sz="1800" spc="-40" dirty="0">
                        <a:effectLst/>
                        <a:ea typeface="Cambria Math" panose="02040503050406030204" pitchFamily="18" charset="0"/>
                      </a:rPr>
                      <a:t>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ko-KR" sz="1800" i="1" spc="-4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𝐻</m:t>
                        </m:r>
                        <m:sSub>
                          <m:sSubPr>
                            <m:ctrlPr>
                              <a:rPr lang="ko-KR" altLang="ko-KR" sz="1800" i="1" spc="-4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ko-KR" sz="1800" i="1" kern="100" spc="-40">
                            <a:effectLst/>
                            <a:latin typeface="Cambria Math" panose="02040503050406030204" pitchFamily="18" charset="0"/>
                            <a:ea typeface="바탕체" panose="02030609000101010101" pitchFamily="17" charset="-127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ko-KR" altLang="ko-KR" sz="1800" i="1" spc="-4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800" i="1" kern="100" spc="-40">
                                <a:effectLst/>
                                <a:latin typeface="Cambria Math" panose="02040503050406030204" pitchFamily="18" charset="0"/>
                                <a:ea typeface="바탕체" panose="02030609000101010101" pitchFamily="17" charset="-127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F5F10FBF-EFAA-17F7-C5F0-F41AE997E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25645" y="1673381"/>
                    <a:ext cx="2794000" cy="8092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화살표: U자형 50">
                <a:extLst>
                  <a:ext uri="{FF2B5EF4-FFF2-40B4-BE49-F238E27FC236}">
                    <a16:creationId xmlns:a16="http://schemas.microsoft.com/office/drawing/2014/main" id="{26EC7C01-3385-1CB2-0667-E85534BE68AC}"/>
                  </a:ext>
                </a:extLst>
              </p:cNvPr>
              <p:cNvSpPr/>
              <p:nvPr/>
            </p:nvSpPr>
            <p:spPr>
              <a:xfrm rot="16200000" flipH="1">
                <a:off x="1850575" y="2968195"/>
                <a:ext cx="2696731" cy="510882"/>
              </a:xfrm>
              <a:prstGeom prst="uturnArrow">
                <a:avLst>
                  <a:gd name="adj1" fmla="val 9314"/>
                  <a:gd name="adj2" fmla="val 22058"/>
                  <a:gd name="adj3" fmla="val 16177"/>
                  <a:gd name="adj4" fmla="val 43750"/>
                  <a:gd name="adj5" fmla="val 100000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화살표: U자형 51">
                <a:extLst>
                  <a:ext uri="{FF2B5EF4-FFF2-40B4-BE49-F238E27FC236}">
                    <a16:creationId xmlns:a16="http://schemas.microsoft.com/office/drawing/2014/main" id="{CA68F46A-5BCF-23F2-3B8F-45B7A599D2A2}"/>
                  </a:ext>
                </a:extLst>
              </p:cNvPr>
              <p:cNvSpPr/>
              <p:nvPr/>
            </p:nvSpPr>
            <p:spPr>
              <a:xfrm rot="16200000" flipH="1" flipV="1">
                <a:off x="5430507" y="2106428"/>
                <a:ext cx="2278037" cy="2434040"/>
              </a:xfrm>
              <a:prstGeom prst="uturnArrow">
                <a:avLst>
                  <a:gd name="adj1" fmla="val 2030"/>
                  <a:gd name="adj2" fmla="val 6894"/>
                  <a:gd name="adj3" fmla="val 4242"/>
                  <a:gd name="adj4" fmla="val 30936"/>
                  <a:gd name="adj5" fmla="val 20170"/>
                </a:avLst>
              </a:prstGeom>
              <a:solidFill>
                <a:schemeClr val="accent2">
                  <a:lumMod val="7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0944DE6-A008-FB9F-0E71-50664DD5B627}"/>
                </a:ext>
              </a:extLst>
            </p:cNvPr>
            <p:cNvGrpSpPr/>
            <p:nvPr/>
          </p:nvGrpSpPr>
          <p:grpSpPr>
            <a:xfrm>
              <a:off x="2776847" y="1832315"/>
              <a:ext cx="4272843" cy="809262"/>
              <a:chOff x="2806068" y="1832315"/>
              <a:chExt cx="5121224" cy="809262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5991051A-A9D1-2B4E-4930-9EF54354EC50}"/>
                  </a:ext>
                </a:extLst>
              </p:cNvPr>
              <p:cNvSpPr/>
              <p:nvPr/>
            </p:nvSpPr>
            <p:spPr>
              <a:xfrm>
                <a:off x="2806068" y="1832315"/>
                <a:ext cx="612319" cy="809262"/>
              </a:xfrm>
              <a:prstGeom prst="roundRect">
                <a:avLst/>
              </a:prstGeom>
              <a:noFill/>
              <a:ln w="19050">
                <a:solidFill>
                  <a:srgbClr val="9BB11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CBEB7B9-E1C5-357D-FA2C-90B174CFE6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5852" y="2208381"/>
                <a:ext cx="4481440" cy="0"/>
              </a:xfrm>
              <a:prstGeom prst="straightConnector1">
                <a:avLst/>
              </a:prstGeom>
              <a:ln w="19050">
                <a:solidFill>
                  <a:srgbClr val="9BB11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3C5E842-96BB-5571-F548-819C80CDB51E}"/>
              </a:ext>
            </a:extLst>
          </p:cNvPr>
          <p:cNvSpPr txBox="1"/>
          <p:nvPr/>
        </p:nvSpPr>
        <p:spPr>
          <a:xfrm>
            <a:off x="7097939" y="1990755"/>
            <a:ext cx="4752699" cy="37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Process noise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Measurement noise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는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모델의 예측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과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관측값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사이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어떤 값을 더 신뢰할지 정하는 매개변수이다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매개변수는 필터 동작 동안 일정하게 유지된다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선형화 오차 문제를 해결하기 위해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필터 동작 동안 매개변수를 동적으로 변경하는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방법이 제시되고 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4F698-9D92-B3C2-42CC-177E7C1838FE}"/>
              </a:ext>
            </a:extLst>
          </p:cNvPr>
          <p:cNvSpPr txBox="1"/>
          <p:nvPr/>
        </p:nvSpPr>
        <p:spPr>
          <a:xfrm>
            <a:off x="1126220" y="4894964"/>
            <a:ext cx="6108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모델과 실제 거동 간 오차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or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선형화 오차 증가 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/>
              <a:t>-&gt; </a:t>
            </a:r>
            <a:r>
              <a:rPr lang="en-US" altLang="ko-KR" sz="1800" kern="100" spc="-4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Process noise</a:t>
            </a:r>
            <a:r>
              <a:rPr lang="ko-KR" altLang="en-US" kern="100" spc="-4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증가시킨다 </a:t>
            </a:r>
            <a:r>
              <a:rPr lang="en-US" altLang="ko-KR" kern="100" spc="-4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-&gt; </a:t>
            </a:r>
            <a:r>
              <a:rPr lang="ko-KR" altLang="en-US" kern="100" spc="-4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관측치를 더 신뢰 </a:t>
            </a:r>
            <a:endParaRPr lang="en-US" altLang="ko-KR" kern="100" spc="-4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en-US" altLang="ko-KR" dirty="0"/>
          </a:p>
          <a:p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모델의 예측이 물체의 실제 움직임을 잘 예측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dirty="0"/>
              <a:t>-&gt; </a:t>
            </a:r>
            <a:r>
              <a:rPr lang="en-US" altLang="ko-KR" sz="1800" kern="100" spc="-4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바탕체" panose="02030609000101010101" pitchFamily="17" charset="-127"/>
              </a:rPr>
              <a:t>Measurement noise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증가시켜 시스템 모델을 더 신뢰한다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55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115453" cy="726096"/>
            <a:chOff x="147687" y="142822"/>
            <a:chExt cx="2115453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115453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성능 향상 방안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2 IMM </a:t>
              </a:r>
              <a:r>
                <a:rPr kumimoji="0" lang="ko-KR" alt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필터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3C5E842-96BB-5571-F548-819C80CDB51E}"/>
              </a:ext>
            </a:extLst>
          </p:cNvPr>
          <p:cNvSpPr txBox="1"/>
          <p:nvPr/>
        </p:nvSpPr>
        <p:spPr>
          <a:xfrm>
            <a:off x="6181725" y="4906966"/>
            <a:ext cx="6179911" cy="87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IMM filter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여러 개의 선형 시스템 모델을 사용하여 예측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     -&gt; 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모델로 인한 오차 감소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3B552C65-37B3-EFED-45A9-9A2DB9E70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236447"/>
                  </p:ext>
                </p:extLst>
              </p:nvPr>
            </p:nvGraphicFramePr>
            <p:xfrm>
              <a:off x="266700" y="1377460"/>
              <a:ext cx="11658600" cy="3152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52775">
                      <a:extLst>
                        <a:ext uri="{9D8B030D-6E8A-4147-A177-3AD203B41FA5}">
                          <a16:colId xmlns:a16="http://schemas.microsoft.com/office/drawing/2014/main" val="2737381222"/>
                        </a:ext>
                      </a:extLst>
                    </a:gridCol>
                    <a:gridCol w="3724275">
                      <a:extLst>
                        <a:ext uri="{9D8B030D-6E8A-4147-A177-3AD203B41FA5}">
                          <a16:colId xmlns:a16="http://schemas.microsoft.com/office/drawing/2014/main" val="1550211593"/>
                        </a:ext>
                      </a:extLst>
                    </a:gridCol>
                    <a:gridCol w="4781550">
                      <a:extLst>
                        <a:ext uri="{9D8B030D-6E8A-4147-A177-3AD203B41FA5}">
                          <a16:colId xmlns:a16="http://schemas.microsoft.com/office/drawing/2014/main" val="396164937"/>
                        </a:ext>
                      </a:extLst>
                    </a:gridCol>
                  </a:tblGrid>
                  <a:tr h="4845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CV Filter:</a:t>
                          </a:r>
                          <a:endParaRPr lang="ko-KR" altLang="ko-KR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CA Filter:</a:t>
                          </a:r>
                          <a:endParaRPr lang="ko-KR" altLang="ko-KR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CT Filter:</a:t>
                          </a:r>
                          <a:endParaRPr lang="ko-KR" altLang="ko-KR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817767"/>
                      </a:ext>
                    </a:extLst>
                  </a:tr>
                  <a:tr h="1734917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600" i="1" spc="-4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 kern="100" spc="-4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i="1" kern="100" spc="-40" smtClean="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𝐶𝑉</m:t>
                                    </m:r>
                                  </m:sub>
                                </m:sSub>
                                <m:r>
                                  <a:rPr lang="en-US" altLang="ko-KR" sz="1600" i="1" kern="100" spc="-40" smtClean="0">
                                    <a:solidFill>
                                      <a:sysClr val="windowText" lastClr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체" panose="02030609000101010101" pitchFamily="17" charset="-127"/>
                                    <a:cs typeface="Times New Roman" panose="02020603050405020304" pitchFamily="18" charset="0"/>
                                  </a:rPr>
                                  <m:t>: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ko-KR" sz="1600" i="1" spc="-40">
                                        <a:solidFill>
                                          <a:sysClr val="windowText" lastClr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altLang="ko-KR" sz="1600" i="1" spc="-40">
                                            <a:solidFill>
                                              <a:sysClr val="windowText" lastClr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𝑑𝑡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0 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 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𝑑𝑡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altLang="ko-KR" sz="1600" i="1" kern="100" spc="-40" smtClean="0">
                                                    <a:solidFill>
                                                      <a:sysClr val="windowText" lastClr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바탕체" panose="02030609000101010101" pitchFamily="17" charset="-127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600" i="1" spc="-4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 kern="100" spc="-4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i="1" kern="100" spc="-4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𝐶𝐴</m:t>
                                    </m:r>
                                  </m:sub>
                                </m:sSub>
                                <m:r>
                                  <a:rPr lang="en-US" altLang="ko-KR" sz="1600" kern="100" spc="-4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바탕체" panose="02030609000101010101" pitchFamily="17" charset="-127"/>
                                    <a:cs typeface="Times New Roman" panose="02020603050405020304" pitchFamily="18" charset="0"/>
                                  </a:rPr>
                                  <m:t>: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ko-KR" sz="1600" i="1" spc="-4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6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altLang="ko-KR" sz="1600" i="1" spc="-4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 kern="100" spc="-4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 kern="100" spc="-4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ko-KR" altLang="ko-KR" sz="1600" i="1" spc="-4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ko-KR" sz="1600" i="1" kern="100" spc="-4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ko-KR" sz="1600" i="1" kern="100" spc="-4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𝑑𝑡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altLang="ko-KR" sz="1600" i="1" spc="-40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 kern="100" spc="-40"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600" i="1" kern="100" spc="-40">
                                        <a:effectLst/>
                                        <a:latin typeface="Cambria Math" panose="02040503050406030204" pitchFamily="18" charset="0"/>
                                        <a:ea typeface="바탕체" panose="02030609000101010101" pitchFamily="17" charset="-127"/>
                                        <a:cs typeface="Times New Roman" panose="02020603050405020304" pitchFamily="18" charset="0"/>
                                      </a:rPr>
                                      <m:t>𝐶𝑇</m:t>
                                    </m:r>
                                  </m:sub>
                                </m:sSub>
                                <m:r>
                                  <a:rPr lang="en-US" altLang="ko-KR" sz="1600" i="1" kern="100" spc="-40">
                                    <a:effectLst/>
                                    <a:latin typeface="Cambria Math" panose="02040503050406030204" pitchFamily="18" charset="0"/>
                                    <a:ea typeface="바탕체" panose="02030609000101010101" pitchFamily="17" charset="-127"/>
                                    <a:cs typeface="Times New Roman" panose="02020603050405020304" pitchFamily="18" charset="0"/>
                                  </a:rPr>
                                  <m:t>: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ko-KR" altLang="ko-KR" sz="1600" i="1" spc="-4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ko-KR" altLang="ko-KR" sz="1600" i="1" spc="-4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𝑠𝑖𝑛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ko-KR" altLang="ko-KR" sz="1600" i="1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US" altLang="ko-KR" sz="1600" i="1" kern="100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바탕체" panose="02030609000101010101" pitchFamily="17" charset="-127"/>
                                                      <a:cs typeface="Times New Roman" panose="020206030504050203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 kern="100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바탕체" panose="02030609000101010101" pitchFamily="17" charset="-127"/>
                                                      <a:cs typeface="Times New Roman" panose="02020603050405020304" pitchFamily="18" charset="0"/>
                                                    </a:rPr>
                                                    <m:t>𝑐𝑜𝑠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ko-KR" altLang="ko-KR" sz="1600" i="1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𝑑𝑡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𝑐𝑜𝑠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𝑠𝑖𝑛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ko-KR" altLang="ko-KR" sz="1600" i="1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US" altLang="ko-KR" sz="1600" i="1" kern="100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바탕체" panose="02030609000101010101" pitchFamily="17" charset="-127"/>
                                                      <a:cs typeface="Times New Roman" panose="020206030504050203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US" altLang="ko-KR" sz="1600" i="1" kern="100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바탕체" panose="02030609000101010101" pitchFamily="17" charset="-127"/>
                                                      <a:cs typeface="Times New Roman" panose="02020603050405020304" pitchFamily="18" charset="0"/>
                                                    </a:rPr>
                                                    <m:t>𝑐𝑜𝑠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ko-KR" altLang="ko-KR" sz="1600" i="1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𝑑𝑡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f>
                                            <m:f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ko-KR" altLang="ko-KR" sz="1600" i="1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US" altLang="ko-KR" sz="1600" i="1" kern="100" spc="-40"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바탕체" panose="02030609000101010101" pitchFamily="17" charset="-127"/>
                                                      <a:cs typeface="Times New Roman" panose="02020603050405020304" pitchFamily="18" charset="0"/>
                                                    </a:rPr>
                                                    <m:t>𝑠𝑖𝑛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ko-KR" altLang="ko-KR" sz="1600" i="1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altLang="ko-KR" sz="1600" i="1" kern="1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𝜔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altLang="ko-KR" sz="1600" i="1" kern="100" spc="-4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바탕체" panose="02030609000101010101" pitchFamily="17" charset="-127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𝑑𝑡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𝑠𝑖𝑛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func>
                                            <m:funcPr>
                                              <m:ctrlPr>
                                                <a:rPr lang="ko-KR" altLang="ko-KR" sz="1600" i="1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𝑐𝑜𝑠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altLang="ko-KR" sz="1600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𝜔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𝑑𝑡</m:t>
                                              </m:r>
                                              <m:r>
                                                <a:rPr lang="en-US" altLang="ko-KR" sz="1600" i="1" kern="100" spc="-40">
                                                  <a:effectLst/>
                                                  <a:latin typeface="Cambria Math" panose="02040503050406030204" pitchFamily="18" charset="0"/>
                                                  <a:ea typeface="바탕체" panose="02030609000101010101" pitchFamily="17" charset="-127"/>
                                                  <a:cs typeface="Times New Roman" panose="020206030504050203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func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i="1" kern="100" spc="-40">
                                              <a:effectLst/>
                                              <a:latin typeface="Cambria Math" panose="02040503050406030204" pitchFamily="18" charset="0"/>
                                              <a:ea typeface="바탕체" panose="02030609000101010101" pitchFamily="17" charset="-127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706309"/>
                      </a:ext>
                    </a:extLst>
                  </a:tr>
                  <a:tr h="88520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00" spc="-40" dirty="0"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State vector: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𝐶𝑉</m:t>
                                  </m:r>
                                </m:sub>
                              </m:sSub>
                              <m:r>
                                <a:rPr lang="en-US" altLang="ko-KR" sz="16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kern="100" spc="-40" dirty="0"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State vector: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𝐶𝐴</m:t>
                                  </m:r>
                                </m:sub>
                              </m:sSub>
                              <m:r>
                                <a:rPr lang="en-US" altLang="ko-KR" sz="16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kern="100" spc="-40" dirty="0"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State vector: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𝐶𝑇</m:t>
                                  </m:r>
                                </m:sub>
                              </m:sSub>
                              <m:r>
                                <a:rPr lang="en-US" altLang="ko-KR" sz="1600" i="1" kern="100" spc="-40">
                                  <a:effectLst/>
                                  <a:latin typeface="Cambria Math" panose="02040503050406030204" pitchFamily="18" charset="0"/>
                                  <a:ea typeface="바탕체" panose="02030609000101010101" pitchFamily="17" charset="-127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ko-KR" altLang="ko-KR" sz="1600" i="1" spc="-4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sSub>
                                    <m:sSubPr>
                                      <m:ctrlPr>
                                        <a:rPr lang="ko-KR" altLang="ko-KR" sz="1600" i="1" spc="-4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ko-KR" sz="1600" i="1" kern="100" spc="-40">
                                          <a:effectLst/>
                                          <a:latin typeface="Cambria Math" panose="02040503050406030204" pitchFamily="18" charset="0"/>
                                          <a:ea typeface="바탕체" panose="02030609000101010101" pitchFamily="17" charset="-127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,  </m:t>
                                  </m:r>
                                  <m:r>
                                    <a:rPr lang="en-US" altLang="ko-KR" sz="1600" i="1" kern="10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𝜔</m:t>
                                  </m:r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ko-KR" sz="1600" i="1" kern="100" spc="-40">
                                      <a:effectLst/>
                                      <a:latin typeface="Cambria Math" panose="02040503050406030204" pitchFamily="18" charset="0"/>
                                      <a:ea typeface="바탕체" panose="02030609000101010101" pitchFamily="17" charset="-127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endParaRPr lang="ko-KR" altLang="en-US" sz="1600" dirty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02691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표 21">
                <a:extLst>
                  <a:ext uri="{FF2B5EF4-FFF2-40B4-BE49-F238E27FC236}">
                    <a16:creationId xmlns:a16="http://schemas.microsoft.com/office/drawing/2014/main" id="{3B552C65-37B3-EFED-45A9-9A2DB9E701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236447"/>
                  </p:ext>
                </p:extLst>
              </p:nvPr>
            </p:nvGraphicFramePr>
            <p:xfrm>
              <a:off x="266700" y="1377460"/>
              <a:ext cx="11658600" cy="31522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52775">
                      <a:extLst>
                        <a:ext uri="{9D8B030D-6E8A-4147-A177-3AD203B41FA5}">
                          <a16:colId xmlns:a16="http://schemas.microsoft.com/office/drawing/2014/main" val="2737381222"/>
                        </a:ext>
                      </a:extLst>
                    </a:gridCol>
                    <a:gridCol w="3724275">
                      <a:extLst>
                        <a:ext uri="{9D8B030D-6E8A-4147-A177-3AD203B41FA5}">
                          <a16:colId xmlns:a16="http://schemas.microsoft.com/office/drawing/2014/main" val="1550211593"/>
                        </a:ext>
                      </a:extLst>
                    </a:gridCol>
                    <a:gridCol w="4781550">
                      <a:extLst>
                        <a:ext uri="{9D8B030D-6E8A-4147-A177-3AD203B41FA5}">
                          <a16:colId xmlns:a16="http://schemas.microsoft.com/office/drawing/2014/main" val="396164937"/>
                        </a:ext>
                      </a:extLst>
                    </a:gridCol>
                  </a:tblGrid>
                  <a:tr h="48450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CV Filter:</a:t>
                          </a:r>
                          <a:endParaRPr lang="ko-KR" altLang="ko-KR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CA Filter:</a:t>
                          </a:r>
                          <a:endParaRPr lang="ko-KR" altLang="ko-KR" sz="1600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1" kern="100" spc="-40" dirty="0">
                              <a:solidFill>
                                <a:sysClr val="windowText" lastClr="000000"/>
                              </a:solidFill>
                              <a:effectLst/>
                              <a:latin typeface="Times New Roman" panose="02020603050405020304" pitchFamily="18" charset="0"/>
                              <a:ea typeface="바탕체" panose="02030609000101010101" pitchFamily="17" charset="-127"/>
                            </a:rPr>
                            <a:t>CT Filter:</a:t>
                          </a:r>
                          <a:endParaRPr lang="ko-KR" altLang="ko-KR" sz="1600" b="1" kern="100" dirty="0">
                            <a:solidFill>
                              <a:sysClr val="windowText" lastClr="000000"/>
                            </a:solidFill>
                            <a:effectLst/>
                            <a:latin typeface="Times New Roman" panose="02020603050405020304" pitchFamily="18" charset="0"/>
                            <a:ea typeface="바탕체" panose="02030609000101010101" pitchFamily="17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817767"/>
                      </a:ext>
                    </a:extLst>
                  </a:tr>
                  <a:tr h="178257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7304" r="-269498" b="-50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4779" t="-27304" r="-128478" b="-501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3822" t="-27304" b="-501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2706309"/>
                      </a:ext>
                    </a:extLst>
                  </a:tr>
                  <a:tr h="88520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55479" r="-269498" b="-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4779" t="-255479" r="-128478" b="-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3822" t="-255479" b="-6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026913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BEF8EA3E-12D0-ACD4-3EB3-C595FAF85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792" y="5516640"/>
            <a:ext cx="1713802" cy="52972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AA749D-BF53-1CA2-F200-9D8857FA2DD9}"/>
              </a:ext>
            </a:extLst>
          </p:cNvPr>
          <p:cNvSpPr txBox="1"/>
          <p:nvPr/>
        </p:nvSpPr>
        <p:spPr>
          <a:xfrm>
            <a:off x="266700" y="4906966"/>
            <a:ext cx="6096000" cy="45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Kalman filter :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하나의 선형 시스템 모델을 사용한 예측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51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252D8C6-9F29-BF3D-0826-8B480788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303" y="6437119"/>
            <a:ext cx="1343301" cy="3459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ABC3932-A987-37C9-6A22-66845875853C}"/>
              </a:ext>
            </a:extLst>
          </p:cNvPr>
          <p:cNvGrpSpPr/>
          <p:nvPr/>
        </p:nvGrpSpPr>
        <p:grpSpPr>
          <a:xfrm>
            <a:off x="147687" y="142822"/>
            <a:ext cx="2319288" cy="726096"/>
            <a:chOff x="147687" y="142822"/>
            <a:chExt cx="2319288" cy="72609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10CF1-B1A1-2705-FF44-4F18B19A9F10}"/>
                </a:ext>
              </a:extLst>
            </p:cNvPr>
            <p:cNvSpPr txBox="1"/>
            <p:nvPr/>
          </p:nvSpPr>
          <p:spPr>
            <a:xfrm>
              <a:off x="147687" y="142822"/>
              <a:ext cx="2319288" cy="726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3. </a:t>
              </a:r>
              <a:r>
                <a:rPr lang="ko-KR" altLang="en-US" sz="2000" spc="-150" dirty="0">
                  <a:latin typeface="Noto Sans KR SemiBold" panose="020B0200000000000000" pitchFamily="50" charset="-127"/>
                  <a:ea typeface="Noto Sans KR SemiBold" panose="020B0200000000000000" pitchFamily="50" charset="-127"/>
                </a:rPr>
                <a:t>성능 향상 방안</a:t>
              </a:r>
              <a:endParaRPr lang="en-US" altLang="ko-KR" sz="2000" spc="-150" dirty="0"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  <a:p>
              <a:pPr lvl="1" algn="just">
                <a:lnSpc>
                  <a:spcPct val="150000"/>
                </a:lnSpc>
                <a:defRPr/>
              </a:pPr>
              <a:r>
                <a:rPr kumimoji="0" lang="en-US" altLang="ko-KR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 KR" panose="020B0200000000000000" pitchFamily="50" charset="-127"/>
                  <a:ea typeface="Noto Sans KR" panose="020B0200000000000000" pitchFamily="50" charset="-127"/>
                  <a:cs typeface="+mn-cs"/>
                </a:rPr>
                <a:t>3 . </a:t>
              </a:r>
              <a:r>
                <a:rPr lang="en-US" altLang="ko-KR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 AI </a:t>
              </a:r>
              <a:r>
                <a:rPr lang="ko-KR" altLang="en-US" sz="1600" spc="-150" dirty="0">
                  <a:solidFill>
                    <a:prstClr val="black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사용 오차 보상</a:t>
              </a:r>
              <a:endPara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50" charset="-127"/>
                <a:ea typeface="Noto Sans KR" panose="020B0200000000000000" pitchFamily="50" charset="-127"/>
                <a:cs typeface="+mn-cs"/>
              </a:endParaRPr>
            </a:p>
          </p:txBody>
        </p:sp>
        <p:sp>
          <p:nvSpPr>
            <p:cNvPr id="32" name="Line 2">
              <a:extLst>
                <a:ext uri="{FF2B5EF4-FFF2-40B4-BE49-F238E27FC236}">
                  <a16:creationId xmlns:a16="http://schemas.microsoft.com/office/drawing/2014/main" id="{77510363-AABE-AB5F-8A09-4783EE457A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9" y="513427"/>
              <a:ext cx="1785143" cy="0"/>
            </a:xfrm>
            <a:prstGeom prst="line">
              <a:avLst/>
            </a:prstGeom>
            <a:noFill/>
            <a:ln w="44450">
              <a:solidFill>
                <a:schemeClr val="tx1">
                  <a:lumMod val="65000"/>
                  <a:lumOff val="35000"/>
                </a:schemeClr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Line 2">
              <a:extLst>
                <a:ext uri="{FF2B5EF4-FFF2-40B4-BE49-F238E27FC236}">
                  <a16:creationId xmlns:a16="http://schemas.microsoft.com/office/drawing/2014/main" id="{499E685E-D9D5-1C5F-A0F5-55730E382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48" y="513427"/>
              <a:ext cx="818865" cy="0"/>
            </a:xfrm>
            <a:prstGeom prst="line">
              <a:avLst/>
            </a:prstGeom>
            <a:noFill/>
            <a:ln w="44450">
              <a:solidFill>
                <a:srgbClr val="064D9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3C5E842-96BB-5571-F548-819C80CDB51E}"/>
              </a:ext>
            </a:extLst>
          </p:cNvPr>
          <p:cNvSpPr txBox="1"/>
          <p:nvPr/>
        </p:nvSpPr>
        <p:spPr>
          <a:xfrm>
            <a:off x="5639001" y="1562441"/>
            <a:ext cx="5457541" cy="378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관측 행렬을 사용한 확장 칼만 필터는 동일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매개변수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시스템 모델을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변경하여 오차를 잡는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기존 접근 방식에서 </a:t>
            </a:r>
            <a:r>
              <a:rPr lang="en-US" altLang="ko-KR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AI</a:t>
            </a:r>
            <a:r>
              <a:rPr lang="ko-KR" altLang="en-US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사용한 오차 보상의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방식 제안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확장 칼만 필터를 사용하는 분야는 미사일뿐만 아니라 모바일 로봇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차량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드론 등 다양한 분야에 적용 가능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동적 매개변수 변경 방식보다 간단한 구조를 지님</a:t>
            </a:r>
            <a:endParaRPr lang="en-US" altLang="ko-KR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6A5509E-889F-814C-A3F6-E99DB9FBE702}"/>
              </a:ext>
            </a:extLst>
          </p:cNvPr>
          <p:cNvGrpSpPr/>
          <p:nvPr/>
        </p:nvGrpSpPr>
        <p:grpSpPr>
          <a:xfrm>
            <a:off x="1481138" y="1637395"/>
            <a:ext cx="3199463" cy="4097560"/>
            <a:chOff x="6497483" y="8556979"/>
            <a:chExt cx="3199463" cy="409756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CF959A-DE7E-600A-C5F7-5497FB566BBC}"/>
                </a:ext>
              </a:extLst>
            </p:cNvPr>
            <p:cNvSpPr/>
            <p:nvPr/>
          </p:nvSpPr>
          <p:spPr>
            <a:xfrm>
              <a:off x="8192638" y="12393909"/>
              <a:ext cx="655232" cy="259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657F824-4A7A-9625-CAB2-FAE33DFCCA52}"/>
                </a:ext>
              </a:extLst>
            </p:cNvPr>
            <p:cNvGrpSpPr/>
            <p:nvPr/>
          </p:nvGrpSpPr>
          <p:grpSpPr>
            <a:xfrm>
              <a:off x="6497483" y="8556979"/>
              <a:ext cx="3199463" cy="4097560"/>
              <a:chOff x="3087977" y="17824947"/>
              <a:chExt cx="3243864" cy="41669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D9B1EB57-456C-F572-C3EF-7D6A6FB03DF7}"/>
                      </a:ext>
                    </a:extLst>
                  </p:cNvPr>
                  <p:cNvSpPr/>
                  <p:nvPr/>
                </p:nvSpPr>
                <p:spPr>
                  <a:xfrm>
                    <a:off x="4167722" y="17824947"/>
                    <a:ext cx="1943404" cy="329490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altLang="ko-KR" sz="12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Initial</m:t>
                              </m:r>
                              <m:r>
                                <m:rPr>
                                  <m:nor/>
                                </m:rPr>
                                <a:rPr lang="en-US" altLang="ko-KR" sz="12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2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Values</m:t>
                              </m:r>
                              <m:r>
                                <m:rPr>
                                  <m:nor/>
                                </m:rPr>
                                <a:rPr lang="en-US" altLang="ko-KR" sz="12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altLang="ko-KR" sz="1200" b="0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500" i="1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" name="사각형: 둥근 모서리 8">
                    <a:extLst>
                      <a:ext uri="{FF2B5EF4-FFF2-40B4-BE49-F238E27FC236}">
                        <a16:creationId xmlns:a16="http://schemas.microsoft.com/office/drawing/2014/main" id="{D9B1EB57-456C-F572-C3EF-7D6A6FB03D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7722" y="17824947"/>
                    <a:ext cx="1943404" cy="329490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C2EEF639-6798-025F-4A80-89E9651FD7AA}"/>
                      </a:ext>
                    </a:extLst>
                  </p:cNvPr>
                  <p:cNvSpPr/>
                  <p:nvPr/>
                </p:nvSpPr>
                <p:spPr>
                  <a:xfrm>
                    <a:off x="4340613" y="18611338"/>
                    <a:ext cx="1597620" cy="68056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4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n-US" altLang="ko-KR" sz="6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US" altLang="ko-KR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" name="사각형: 둥근 모서리 9">
                    <a:extLst>
                      <a:ext uri="{FF2B5EF4-FFF2-40B4-BE49-F238E27FC236}">
                        <a16:creationId xmlns:a16="http://schemas.microsoft.com/office/drawing/2014/main" id="{C2EEF639-6798-025F-4A80-89E9651FD7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40613" y="18611338"/>
                    <a:ext cx="1597620" cy="680568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3E95476D-491C-ED60-3268-EACC35DD3856}"/>
                      </a:ext>
                    </a:extLst>
                  </p:cNvPr>
                  <p:cNvSpPr/>
                  <p:nvPr/>
                </p:nvSpPr>
                <p:spPr>
                  <a:xfrm>
                    <a:off x="3947006" y="19814199"/>
                    <a:ext cx="2384835" cy="919418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bar>
                                    <m:barPr>
                                      <m:pos m:val="top"/>
                                      <m:ctrlP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ba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bar>
                                    <m:barPr>
                                      <m:pos m:val="top"/>
                                      <m:ctrlPr>
                                        <a:rPr lang="en-US" altLang="ko-K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altLang="ko-KR" sz="1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bar>
                                </m:sub>
                              </m:sSub>
                              <m:sSup>
                                <m:sSupPr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altLang="ko-KR" sz="1200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n-US" altLang="ko-KR" sz="600" i="1" dirty="0">
                      <a:solidFill>
                        <a:sysClr val="windowText" lastClr="000000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i="1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ko-KR" sz="12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:endParaRPr lang="en-US" altLang="ko-KR" sz="6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bar>
                                <m:barPr>
                                  <m:pos m:val="top"/>
                                  <m:ctrlP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ko-KR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bar>
                            </m:sub>
                          </m:sSub>
                        </m:oMath>
                      </m:oMathPara>
                    </a14:m>
                    <a:endParaRPr lang="en-US" altLang="ko-KR" sz="11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3E95476D-491C-ED60-3268-EACC35DD38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7006" y="19814199"/>
                    <a:ext cx="2384835" cy="919418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810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6A7F664-6AB4-84AB-4C7E-929D7DE04F61}"/>
                  </a:ext>
                </a:extLst>
              </p:cNvPr>
              <p:cNvSpPr/>
              <p:nvPr/>
            </p:nvSpPr>
            <p:spPr>
              <a:xfrm>
                <a:off x="4939050" y="21144232"/>
                <a:ext cx="400746" cy="343437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AI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AE213720-1EB4-91E3-1819-A7BE7DE8D5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9423" y="18154437"/>
                <a:ext cx="1" cy="25216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BD7DA8C-1361-B141-7111-50E25A187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8819" y="19323006"/>
                <a:ext cx="1209" cy="2338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92005FF9-974E-55B6-9E4D-C5D15816C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3722" y="18264313"/>
                <a:ext cx="1562809" cy="1047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F0DAF686-D013-933D-1FE3-F479CE7A37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58550" y="20842377"/>
                <a:ext cx="1565548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EFDB8FD8-E5EB-714F-BD27-9AA9A41FA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64987" y="18245046"/>
                <a:ext cx="12694" cy="2612073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94DBBA-8EC6-01CA-1DD6-717600207254}"/>
                      </a:ext>
                    </a:extLst>
                  </p:cNvPr>
                  <p:cNvSpPr txBox="1"/>
                  <p:nvPr/>
                </p:nvSpPr>
                <p:spPr>
                  <a:xfrm>
                    <a:off x="5229400" y="21454945"/>
                    <a:ext cx="331708" cy="2816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넥슨Lv1고딕 Low OTF Light" panose="020B0600000101010101" charset="-127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C994DBBA-8EC6-01CA-1DD6-7176002072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9400" y="21454945"/>
                    <a:ext cx="331708" cy="28168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0E6476D-5659-4E0C-DDC8-B6CD3631CB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0027" y="21501461"/>
                <a:ext cx="0" cy="2491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D1F8FC-5C61-434B-321D-7D5C7C62413B}"/>
                      </a:ext>
                    </a:extLst>
                  </p:cNvPr>
                  <p:cNvSpPr txBox="1"/>
                  <p:nvPr/>
                </p:nvSpPr>
                <p:spPr>
                  <a:xfrm>
                    <a:off x="5232075" y="20716275"/>
                    <a:ext cx="331708" cy="2816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넥슨Lv1고딕 Low OTF Light" panose="020B0600000101010101" charset="-127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ABD1F8FC-5C61-434B-321D-7D5C7C6241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2075" y="20716275"/>
                    <a:ext cx="331708" cy="28168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E7A21A0-5490-68BE-135C-1F07EAD0BB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7333" y="20842378"/>
                <a:ext cx="0" cy="715328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A5D16C74-C3E3-068B-5528-78A9B013CE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8019" y="21557706"/>
                <a:ext cx="734950" cy="0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F267F1-769C-9B62-8718-55C6D6478E0C}"/>
                      </a:ext>
                    </a:extLst>
                  </p:cNvPr>
                  <p:cNvSpPr txBox="1"/>
                  <p:nvPr/>
                </p:nvSpPr>
                <p:spPr>
                  <a:xfrm>
                    <a:off x="4686566" y="21710185"/>
                    <a:ext cx="945289" cy="2816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ko-KR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2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b="1" dirty="0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넥슨Lv1고딕 Low OTF Light" panose="020B0600000101010101" charset="-127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1F267F1-769C-9B62-8718-55C6D6478E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6566" y="21710185"/>
                    <a:ext cx="945289" cy="2816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39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08CAAC-8769-C654-76AD-5CF26ECC7673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977" y="19999474"/>
                    <a:ext cx="280758" cy="2816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latin typeface="Cambria Math" panose="02040503050406030204" pitchFamily="18" charset="0"/>
                      <a:ea typeface="넥슨Lv1고딕 Low OTF Light" panose="020B0600000101010101" charset="-127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9608CAAC-8769-C654-76AD-5CF26ECC7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977" y="19999474"/>
                    <a:ext cx="280758" cy="281688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2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DF2100B3-15BA-FB88-DC25-F758BA204EDA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>
                <a:off x="3099343" y="20273907"/>
                <a:ext cx="847663" cy="1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30BFF3DE-4D3A-2D60-CF2E-5C72EF3332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658" y="20287619"/>
                <a:ext cx="0" cy="1044693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58C7D4A-B4F6-91C9-3CE0-70184C5EC5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2917" y="21314407"/>
                <a:ext cx="1534688" cy="5972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8589FC84-2369-F0A2-AACB-827D8FFE9D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8819" y="20752055"/>
                <a:ext cx="1209" cy="379261"/>
              </a:xfrm>
              <a:prstGeom prst="straightConnector1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956713FA-ADDE-9894-5EE1-7E4634CDA9AD}"/>
                  </a:ext>
                </a:extLst>
              </p:cNvPr>
              <p:cNvSpPr/>
              <p:nvPr/>
            </p:nvSpPr>
            <p:spPr>
              <a:xfrm>
                <a:off x="4567766" y="18406602"/>
                <a:ext cx="1143314" cy="26959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BB11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Prediction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402A6802-A41C-200F-7ED4-7F74A4A29C74}"/>
                  </a:ext>
                </a:extLst>
              </p:cNvPr>
              <p:cNvSpPr/>
              <p:nvPr/>
            </p:nvSpPr>
            <p:spPr>
              <a:xfrm>
                <a:off x="4567766" y="19541988"/>
                <a:ext cx="1143315" cy="28884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9BB11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Update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23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531</Words>
  <Application>Microsoft Office PowerPoint</Application>
  <PresentationFormat>와이드스크린</PresentationFormat>
  <Paragraphs>104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Noto Sans KR ExtraBold</vt:lpstr>
      <vt:lpstr>맑은 고딕</vt:lpstr>
      <vt:lpstr>Cambria Math</vt:lpstr>
      <vt:lpstr>Times New Roman</vt:lpstr>
      <vt:lpstr>Noto Sans KR SemiBold</vt:lpstr>
      <vt:lpstr>Noto Sans KR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김소현</dc:creator>
  <cp:lastModifiedBy>김소현</cp:lastModifiedBy>
  <cp:revision>32</cp:revision>
  <dcterms:created xsi:type="dcterms:W3CDTF">2023-05-01T07:09:11Z</dcterms:created>
  <dcterms:modified xsi:type="dcterms:W3CDTF">2024-04-17T05:23:39Z</dcterms:modified>
</cp:coreProperties>
</file>